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webp" ContentType="image/webp"/>
  <Override PartName="/ppt/media/image18.webp" ContentType="image/webp"/>
  <Override PartName="/ppt/media/image32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9" r:id="rId3"/>
    <p:sldId id="260" r:id="rId4"/>
    <p:sldId id="261" r:id="rId5"/>
    <p:sldId id="262" r:id="rId6"/>
    <p:sldId id="265" r:id="rId7"/>
    <p:sldId id="266" r:id="rId8"/>
    <p:sldId id="11089803" r:id="rId9"/>
    <p:sldId id="11089869" r:id="rId10"/>
    <p:sldId id="11089870" r:id="rId11"/>
    <p:sldId id="11089889" r:id="rId12"/>
    <p:sldId id="11089872" r:id="rId13"/>
    <p:sldId id="11089873" r:id="rId14"/>
    <p:sldId id="11089874" r:id="rId15"/>
    <p:sldId id="11089812" r:id="rId16"/>
    <p:sldId id="11089855" r:id="rId17"/>
    <p:sldId id="11089908" r:id="rId18"/>
    <p:sldId id="269" r:id="rId19"/>
    <p:sldId id="270" r:id="rId20"/>
    <p:sldId id="11089876" r:id="rId21"/>
    <p:sldId id="11089880" r:id="rId22"/>
    <p:sldId id="274" r:id="rId23"/>
    <p:sldId id="11089906" r:id="rId24"/>
    <p:sldId id="11089907" r:id="rId25"/>
    <p:sldId id="11089890" r:id="rId26"/>
    <p:sldId id="275" r:id="rId27"/>
    <p:sldId id="11089877" r:id="rId28"/>
    <p:sldId id="273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9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38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18F5-A834-4653-B0B7-968616C27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64A78-6DE2-4BFA-8577-EF4C08EA0B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130300"/>
            <a:ext cx="12192000" cy="5003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l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pc="0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3549503" y="2394638"/>
            <a:ext cx="5092996" cy="1508036"/>
          </a:xfrm>
        </p:spPr>
        <p:txBody>
          <a:bodyPr vert="horz" lIns="91440" tIns="45720" rIns="91440" bIns="45720" rtlCol="0" anchor="b">
            <a:noAutofit/>
          </a:bodyPr>
          <a:lstStyle>
            <a:lvl1pPr algn="ctr" ea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zh-CN" altLang="en-US" sz="4800" b="0" spc="0" dirty="0">
                <a:solidFill>
                  <a:srgbClr val="FFFFFF"/>
                </a:solidFill>
              </a:defRPr>
            </a:lvl1pPr>
          </a:lstStyle>
          <a:p>
            <a:pPr lvl="0" defTabSz="91440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8753" y="1846981"/>
            <a:ext cx="4254498" cy="26683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0">
                <a:solidFill>
                  <a:srgbClr val="FFFFFF"/>
                </a:solidFill>
              </a:defRPr>
            </a:lvl1pPr>
          </a:lstStyle>
          <a:p>
            <a:pPr marL="228600" lvl="0" indent="-228600" defTabSz="914400"/>
            <a:r>
              <a:rPr lang="zh-CN" altLang="en-US" dirty="0"/>
              <a:t>单击此处添加英文装饰</a:t>
            </a:r>
            <a:endParaRPr lang="en-US" altLang="zh-CN" dirty="0"/>
          </a:p>
        </p:txBody>
      </p:sp>
      <p:sp>
        <p:nvSpPr>
          <p:cNvPr id="29" name="Speaker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310092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汇报人：嘻嘻</a:t>
            </a:r>
            <a:endParaRPr lang="en-US" altLang="zh-CN" dirty="0"/>
          </a:p>
        </p:txBody>
      </p:sp>
      <p:sp>
        <p:nvSpPr>
          <p:cNvPr id="30" name="Date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456915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完成日期：</a:t>
            </a:r>
            <a:r>
              <a:rPr lang="en-US" altLang="zh-CN" dirty="0"/>
              <a:t>20XX</a:t>
            </a:r>
            <a:r>
              <a:rPr lang="zh-CN" altLang="en-US" dirty="0"/>
              <a:t>月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  <a:endParaRPr lang="en-US" altLang="zh-CN" dirty="0"/>
          </a:p>
        </p:txBody>
      </p:sp>
      <p:sp>
        <p:nvSpPr>
          <p:cNvPr id="31" name="Speaker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883504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r>
              <a:rPr lang="zh-CN" altLang="en-US" dirty="0"/>
              <a:t>老师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 flipH="1">
            <a:off x="8223251" y="1980401"/>
            <a:ext cx="1577974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H="1">
            <a:off x="2444604" y="4278277"/>
            <a:ext cx="735662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8" idx="1"/>
          </p:cNvCxnSpPr>
          <p:nvPr userDrawn="1"/>
        </p:nvCxnSpPr>
        <p:spPr>
          <a:xfrm flipH="1">
            <a:off x="2444604" y="1980401"/>
            <a:ext cx="152414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1992" cy="685800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685067" y="1539196"/>
            <a:ext cx="1150816" cy="0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72758"/>
            <a:ext cx="1200150" cy="594626"/>
          </a:xfrm>
        </p:spPr>
        <p:txBody>
          <a:bodyPr lIns="91440" tIns="45720" rIns="91440" bIns="45720" anchor="ctr" anchorCtr="0">
            <a:noAutofit/>
          </a:bodyPr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4000" b="0" spc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1291300"/>
            <a:ext cx="1195920" cy="219294"/>
          </a:xfrm>
        </p:spPr>
        <p:txBody>
          <a:bodyPr lIns="91440" tIns="45720" rIns="91440" bIns="45720" anchor="ctr" anchorCtr="0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200" b="0" spc="0">
                <a:solidFill>
                  <a:schemeClr val="accent1">
                    <a:lumMod val="100000"/>
                    <a:alpha val="58000"/>
                  </a:schemeClr>
                </a:solidFill>
                <a:latin typeface="+mj-lt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3035607"/>
            <a:ext cx="12192000" cy="297330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l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pc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262743" y="4440288"/>
            <a:ext cx="96665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rgbClr val="FFFFFF">
                    <a:alpha val="6000"/>
                  </a:srgbClr>
                </a:solidFill>
                <a:latin typeface="+mj-lt"/>
                <a:ea typeface="+mj-ea"/>
              </a:rPr>
              <a:t>CONTENTS</a:t>
            </a:r>
            <a:endParaRPr lang="zh-CN" altLang="en-US" sz="8800" dirty="0">
              <a:solidFill>
                <a:srgbClr val="FFFFFF">
                  <a:alpha val="6000"/>
                </a:srgbClr>
              </a:solidFill>
              <a:latin typeface="+mj-lt"/>
              <a:ea typeface="+mj-ea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2032342" y="776668"/>
            <a:ext cx="159657" cy="353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背景图案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 flipV="1">
            <a:off x="0" y="0"/>
            <a:ext cx="12191992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552616"/>
            <a:ext cx="12192000" cy="29965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l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z="9600" spc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53296" y="2941738"/>
            <a:ext cx="5085408" cy="738664"/>
          </a:xfrm>
        </p:spPr>
        <p:txBody>
          <a:bodyPr vert="horz" wrap="square" lIns="0" tIns="0" rIns="0" bIns="0" rtlCol="0" anchor="b">
            <a:spAutoFit/>
          </a:bodyPr>
          <a:lstStyle>
            <a:lvl1pPr algn="ctr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 altLang="en-US" sz="4800" spc="0">
                <a:solidFill>
                  <a:srgbClr val="FFFFFF"/>
                </a:solidFill>
              </a:defRPr>
            </a:lvl1pPr>
          </a:lstStyle>
          <a:p>
            <a:pPr lvl="0" defTabSz="914400"/>
            <a:r>
              <a:rPr lang="zh-CN" altLang="en-US" dirty="0"/>
              <a:t>过渡页标题</a:t>
            </a:r>
            <a:endParaRPr lang="zh-CN" alt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3296" y="3767832"/>
            <a:ext cx="5085408" cy="184666"/>
          </a:xfrm>
        </p:spPr>
        <p:txBody>
          <a:bodyPr wrap="square" lIns="0" tIns="0" rIns="0" bIns="0">
            <a:spAutoFit/>
          </a:bodyPr>
          <a:lstStyle>
            <a:lvl1pPr marL="0" indent="0" algn="ctr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altLang="zh-CN" sz="1200" kern="1200" spc="300">
                <a:solidFill>
                  <a:srgbClr val="FFFFFF"/>
                </a:solidFill>
                <a:latin typeface="+mj-lt"/>
                <a:ea typeface="+mj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Transition Page Title</a:t>
            </a:r>
            <a:endParaRPr lang="en-US" altLang="zh-CN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624085" y="1930978"/>
            <a:ext cx="943831" cy="923330"/>
          </a:xfrm>
        </p:spPr>
        <p:txBody>
          <a:bodyPr wrap="square" lIns="0" tIns="0" rIns="0" bIns="0" anchor="b">
            <a:spAutoFit/>
          </a:bodyPr>
          <a:lstStyle>
            <a:lvl1pPr marL="0" indent="0" algn="ctr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spc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779940"/>
            <a:ext cx="12192000" cy="78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95812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flipH="1">
            <a:off x="11982450" y="5926289"/>
            <a:ext cx="209550" cy="309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flipH="1">
            <a:off x="0" y="5926289"/>
            <a:ext cx="209550" cy="309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flipH="1">
            <a:off x="11982450" y="431517"/>
            <a:ext cx="209550" cy="120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背景图案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 flipV="1">
            <a:off x="0" y="0"/>
            <a:ext cx="12191992" cy="6858000"/>
          </a:xfrm>
          <a:prstGeom prst="rect">
            <a:avLst/>
          </a:prstGeom>
        </p:spPr>
      </p:pic>
      <p:cxnSp>
        <p:nvCxnSpPr>
          <p:cNvPr id="17" name="直线连接符 6"/>
          <p:cNvCxnSpPr/>
          <p:nvPr userDrawn="1"/>
        </p:nvCxnSpPr>
        <p:spPr>
          <a:xfrm>
            <a:off x="0" y="6774426"/>
            <a:ext cx="12192000" cy="0"/>
          </a:xfrm>
          <a:prstGeom prst="line">
            <a:avLst/>
          </a:prstGeom>
          <a:ln w="190500" cmpd="thinThick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C57-1DC0-43A3-8D57-23525FFD4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FA085-3557-4E4C-ACBE-4B951F305B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86524" y="474720"/>
            <a:ext cx="5283564" cy="523220"/>
          </a:xfrm>
        </p:spPr>
        <p:txBody>
          <a:bodyPr wrap="square" lIns="91440" tIns="45720" rIns="91440" bIns="45720">
            <a:spAutoFit/>
          </a:bodyPr>
          <a:lstStyle>
            <a:lvl1pPr algn="l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spc="0">
                <a:solidFill>
                  <a:schemeClr val="accen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在这里输入你的标题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31043" y="525463"/>
            <a:ext cx="413552" cy="364967"/>
            <a:chOff x="731043" y="525463"/>
            <a:chExt cx="413552" cy="364967"/>
          </a:xfrm>
        </p:grpSpPr>
        <p:sp>
          <p:nvSpPr>
            <p:cNvPr id="14" name="椭圆 13"/>
            <p:cNvSpPr/>
            <p:nvPr userDrawn="1"/>
          </p:nvSpPr>
          <p:spPr>
            <a:xfrm rot="5400000">
              <a:off x="785619" y="470887"/>
              <a:ext cx="285210" cy="394362"/>
            </a:xfrm>
            <a:prstGeom prst="roundRect">
              <a:avLst/>
            </a:prstGeom>
            <a:no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 rot="8095620">
              <a:off x="838712" y="584547"/>
              <a:ext cx="217404" cy="3943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2" name="直线连接符 11"/>
          <p:cNvCxnSpPr/>
          <p:nvPr userDrawn="1"/>
        </p:nvCxnSpPr>
        <p:spPr>
          <a:xfrm>
            <a:off x="1320800" y="1080817"/>
            <a:ext cx="92114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9329981" y="1026573"/>
            <a:ext cx="2862020" cy="108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C57-1DC0-43A3-8D57-23525FFD4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FA085-3557-4E4C-ACBE-4B951F305B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3819-B0FE-4A7F-B4A9-983E79D7D1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9459-AB2D-4A58-B0FA-7BA6ABD250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130300"/>
            <a:ext cx="12192000" cy="5003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l" ea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pc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9503" y="2394638"/>
            <a:ext cx="5092996" cy="1508036"/>
          </a:xfrm>
        </p:spPr>
        <p:txBody>
          <a:bodyPr vert="horz" lIns="91440" tIns="45720" rIns="91440" bIns="45720" rtlCol="0" anchor="b">
            <a:noAutofit/>
          </a:bodyPr>
          <a:lstStyle>
            <a:lvl1pPr algn="ctr" ea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zh-CN" altLang="en-US" sz="4800" b="0" spc="0" dirty="0">
                <a:solidFill>
                  <a:srgbClr val="FFFFFF"/>
                </a:solidFill>
              </a:defRPr>
            </a:lvl1pPr>
          </a:lstStyle>
          <a:p>
            <a:pPr lvl="0" defTabSz="91440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8753" y="1846981"/>
            <a:ext cx="4254498" cy="26683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0">
                <a:solidFill>
                  <a:srgbClr val="FFFFFF"/>
                </a:solidFill>
              </a:defRPr>
            </a:lvl1pPr>
          </a:lstStyle>
          <a:p>
            <a:pPr marL="228600" lvl="0" indent="-228600" defTabSz="914400"/>
            <a:r>
              <a:rPr lang="zh-CN" altLang="en-US" dirty="0"/>
              <a:t>单击此处添加英文装饰</a:t>
            </a:r>
            <a:endParaRPr lang="en-US" altLang="zh-CN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8223251" y="1980401"/>
            <a:ext cx="1577974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2444604" y="4278277"/>
            <a:ext cx="735662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2" idx="1"/>
          </p:cNvCxnSpPr>
          <p:nvPr userDrawn="1"/>
        </p:nvCxnSpPr>
        <p:spPr>
          <a:xfrm flipH="1">
            <a:off x="2444604" y="1980401"/>
            <a:ext cx="152414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aker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310092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汇报人：嘻嘻</a:t>
            </a:r>
            <a:endParaRPr lang="en-US" altLang="zh-CN" dirty="0"/>
          </a:p>
        </p:txBody>
      </p:sp>
      <p:sp>
        <p:nvSpPr>
          <p:cNvPr id="26" name="Date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456915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完成日期：</a:t>
            </a:r>
            <a:r>
              <a:rPr lang="en-US" altLang="zh-CN" dirty="0"/>
              <a:t>20XX</a:t>
            </a:r>
            <a:r>
              <a:rPr lang="zh-CN" altLang="en-US" dirty="0"/>
              <a:t>月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  <a:endParaRPr lang="en-US" altLang="zh-CN" dirty="0"/>
          </a:p>
        </p:txBody>
      </p:sp>
      <p:sp>
        <p:nvSpPr>
          <p:cNvPr id="27" name="Speaker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883504" y="5013208"/>
            <a:ext cx="2478822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ctr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 lang="en-US" altLang="zh-CN" sz="1400" b="0" spc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r>
              <a:rPr lang="zh-CN" altLang="en-US" dirty="0"/>
              <a:t>老师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B6CE6A-11FC-41BC-97BB-88E9079FB1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38BC0-E41B-4500-9123-4831E0EE56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5011726"/>
            <a:ext cx="12192000" cy="1846273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88486" y="5188068"/>
            <a:ext cx="3869265" cy="1326605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/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/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/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/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/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/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/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/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/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/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272919" y="5324025"/>
            <a:ext cx="6182482" cy="93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0" y="5011727"/>
            <a:ext cx="12192000" cy="0"/>
          </a:xfrm>
          <a:prstGeom prst="line">
            <a:avLst/>
          </a:prstGeom>
          <a:ln w="25400" cmpd="sng">
            <a:solidFill>
              <a:srgbClr val="00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/>
          <p:cNvSpPr/>
          <p:nvPr userDrawn="1"/>
        </p:nvSpPr>
        <p:spPr>
          <a:xfrm>
            <a:off x="9512074" y="4974744"/>
            <a:ext cx="578076" cy="300049"/>
          </a:xfrm>
          <a:custGeom>
            <a:avLst/>
            <a:gdLst>
              <a:gd name="connsiteX0" fmla="*/ 266700 w 800100"/>
              <a:gd name="connsiteY0" fmla="*/ 0 h 434340"/>
              <a:gd name="connsiteX1" fmla="*/ 0 w 800100"/>
              <a:gd name="connsiteY1" fmla="*/ 434340 h 434340"/>
              <a:gd name="connsiteX2" fmla="*/ 800100 w 800100"/>
              <a:gd name="connsiteY2" fmla="*/ 30480 h 434340"/>
              <a:gd name="connsiteX3" fmla="*/ 800100 w 800100"/>
              <a:gd name="connsiteY3" fmla="*/ 30480 h 434340"/>
              <a:gd name="connsiteX0-1" fmla="*/ 254794 w 800100"/>
              <a:gd name="connsiteY0-2" fmla="*/ 0 h 415290"/>
              <a:gd name="connsiteX1-3" fmla="*/ 0 w 800100"/>
              <a:gd name="connsiteY1-4" fmla="*/ 415290 h 415290"/>
              <a:gd name="connsiteX2-5" fmla="*/ 800100 w 800100"/>
              <a:gd name="connsiteY2-6" fmla="*/ 11430 h 415290"/>
              <a:gd name="connsiteX3-7" fmla="*/ 800100 w 800100"/>
              <a:gd name="connsiteY3-8" fmla="*/ 11430 h 4152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00100" h="415290">
                <a:moveTo>
                  <a:pt x="254794" y="0"/>
                </a:moveTo>
                <a:lnTo>
                  <a:pt x="0" y="415290"/>
                </a:lnTo>
                <a:lnTo>
                  <a:pt x="800100" y="11430"/>
                </a:lnTo>
                <a:lnTo>
                  <a:pt x="800100" y="11430"/>
                </a:lnTo>
              </a:path>
            </a:pathLst>
          </a:cu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7C57-1DC0-43A3-8D57-23525FFD4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FA085-3557-4E4C-ACBE-4B951F305B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2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webp"/><Relationship Id="rId3" Type="http://schemas.openxmlformats.org/officeDocument/2006/relationships/tags" Target="../tags/tag19.xml"/><Relationship Id="rId2" Type="http://schemas.openxmlformats.org/officeDocument/2006/relationships/image" Target="../media/image17.webp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tags" Target="../tags/tag22.xml"/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27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0.xml"/><Relationship Id="rId2" Type="http://schemas.openxmlformats.org/officeDocument/2006/relationships/image" Target="../media/image30.png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webp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35.png"/><Relationship Id="rId7" Type="http://schemas.openxmlformats.org/officeDocument/2006/relationships/image" Target="../media/image34.jpeg"/><Relationship Id="rId6" Type="http://schemas.openxmlformats.org/officeDocument/2006/relationships/tags" Target="../tags/tag36.xml"/><Relationship Id="rId5" Type="http://schemas.openxmlformats.org/officeDocument/2006/relationships/image" Target="../media/image33.jpe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36.png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1675" y="2456815"/>
            <a:ext cx="8065770" cy="972185"/>
          </a:xfrm>
        </p:spPr>
        <p:txBody>
          <a:bodyPr/>
          <a:lstStyle/>
          <a:p>
            <a:r>
              <a:rPr lang="en-US" altLang="zh-CN" dirty="0"/>
              <a:t>“</a:t>
            </a:r>
            <a:r>
              <a:rPr lang="en-US" altLang="zh-CN" sz="4400" dirty="0"/>
              <a:t>ATTENTION IS ALL YOU NEED”</a:t>
            </a:r>
            <a:endParaRPr lang="en-US" altLang="zh-CN" sz="4400" dirty="0"/>
          </a:p>
        </p:txBody>
      </p:sp>
      <p:sp>
        <p:nvSpPr>
          <p:cNvPr id="8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275705" y="3556000"/>
            <a:ext cx="4829175" cy="551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zh-CN" altLang="en-US" sz="4800" b="0" kern="1200" spc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9"/>
          <p:cNvSpPr/>
          <p:nvPr>
            <p:custDataLst>
              <p:tags r:id="rId1"/>
            </p:custDataLst>
          </p:nvPr>
        </p:nvSpPr>
        <p:spPr>
          <a:xfrm>
            <a:off x="5539105" y="2305685"/>
            <a:ext cx="1527810" cy="34353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step1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矩形: 圆角 9"/>
          <p:cNvSpPr/>
          <p:nvPr>
            <p:custDataLst>
              <p:tags r:id="rId2"/>
            </p:custDataLst>
          </p:nvPr>
        </p:nvSpPr>
        <p:spPr>
          <a:xfrm>
            <a:off x="5539740" y="3467100"/>
            <a:ext cx="1527810" cy="34353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step2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1" name="矩形: 圆角 9"/>
          <p:cNvSpPr/>
          <p:nvPr>
            <p:custDataLst>
              <p:tags r:id="rId3"/>
            </p:custDataLst>
          </p:nvPr>
        </p:nvSpPr>
        <p:spPr>
          <a:xfrm>
            <a:off x="5539740" y="4744720"/>
            <a:ext cx="1527810" cy="34353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step3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5539105" y="2649220"/>
            <a:ext cx="5594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Query与每一个Key计算相关性得到相关性评分s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5539740" y="3810635"/>
            <a:ext cx="5496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将s评分通过softmax归一化转换成[0,1]之间的概率分布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[a1,a2,a3…an]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5539740" y="5191760"/>
            <a:ext cx="5262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将[a1,a2,a3…an]作为权值矩阵对Value进行加权求和得到最后的Attention值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35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39105" y="1261745"/>
            <a:ext cx="5326380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图片 99"/>
          <p:cNvPicPr/>
          <p:nvPr/>
        </p:nvPicPr>
        <p:blipFill>
          <a:blip r:embed="rId9"/>
          <a:stretch>
            <a:fillRect/>
          </a:stretch>
        </p:blipFill>
        <p:spPr>
          <a:xfrm>
            <a:off x="554990" y="1341120"/>
            <a:ext cx="4755515" cy="434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rcRect t="3465" b="80096"/>
          <a:stretch>
            <a:fillRect/>
          </a:stretch>
        </p:blipFill>
        <p:spPr>
          <a:xfrm>
            <a:off x="1186815" y="5767705"/>
            <a:ext cx="3465195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animBg="1"/>
      <p:bldP spid="32" grpId="0"/>
      <p:bldP spid="32" grpId="1"/>
      <p:bldP spid="30" grpId="0" bldLvl="0" animBg="1"/>
      <p:bldP spid="30" grpId="1" animBg="1"/>
      <p:bldP spid="33" grpId="0"/>
      <p:bldP spid="33" grpId="1"/>
      <p:bldP spid="31" grpId="0" bldLvl="0" animBg="1"/>
      <p:bldP spid="31" grpId="1" animBg="1"/>
      <p:bldP spid="34" grpId="0"/>
      <p:bldP spid="3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1680" y="5942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结构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6470015" y="1939290"/>
            <a:ext cx="6204585" cy="657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source:我 是 东南大学的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学生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在获取对这一句的注意力时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0" name="矩形: 圆角 9"/>
          <p:cNvSpPr/>
          <p:nvPr>
            <p:custDataLst>
              <p:tags r:id="rId2"/>
            </p:custDataLst>
          </p:nvPr>
        </p:nvSpPr>
        <p:spPr>
          <a:xfrm>
            <a:off x="6521450" y="1336675"/>
            <a:ext cx="2844800" cy="49720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关于</a:t>
            </a:r>
            <a:r>
              <a:rPr lang="en-US" altLang="zh-CN" sz="2000" dirty="0">
                <a:solidFill>
                  <a:srgbClr val="FFFF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KQV(</a:t>
            </a:r>
            <a:r>
              <a:rPr lang="zh-CN" altLang="en-US" sz="2000" dirty="0">
                <a:solidFill>
                  <a:srgbClr val="FFFF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举例说明</a:t>
            </a:r>
            <a:r>
              <a:rPr lang="en-US" altLang="zh-CN" sz="2000" dirty="0">
                <a:solidFill>
                  <a:srgbClr val="FFFFF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</a:t>
            </a:r>
            <a:endParaRPr lang="en-US" altLang="zh-CN" sz="2000" dirty="0">
              <a:solidFill>
                <a:srgbClr val="FFFFF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21450" y="2702560"/>
            <a:ext cx="5389880" cy="53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将每个词向量化为一个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x,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并生成对应的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q,k,v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78905" y="3347720"/>
            <a:ext cx="56407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q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要分别与source中每一个词的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k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进行相关度计算得到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α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6" name="矩形: 圆角 9"/>
          <p:cNvSpPr/>
          <p:nvPr/>
        </p:nvSpPr>
        <p:spPr>
          <a:xfrm>
            <a:off x="5950585" y="2702560"/>
            <a:ext cx="528320" cy="34353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◇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7" name="矩形: 圆角 9"/>
          <p:cNvSpPr/>
          <p:nvPr/>
        </p:nvSpPr>
        <p:spPr>
          <a:xfrm>
            <a:off x="5950585" y="3354070"/>
            <a:ext cx="528320" cy="33718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◇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0585" y="4098290"/>
            <a:ext cx="5817870" cy="616585"/>
            <a:chOff x="8836" y="6514"/>
            <a:chExt cx="9162" cy="971"/>
          </a:xfrm>
        </p:grpSpPr>
        <p:sp>
          <p:nvSpPr>
            <p:cNvPr id="44" name="文本框 43"/>
            <p:cNvSpPr txBox="1"/>
            <p:nvPr/>
          </p:nvSpPr>
          <p:spPr>
            <a:xfrm>
              <a:off x="9669" y="6514"/>
              <a:ext cx="8329" cy="9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相关度的值进行归一化后会生成不同词之间的注意力概率分布</a:t>
              </a:r>
              <a:r>
                <a:rPr lang="en-US" altLang="zh-CN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  </a:t>
              </a:r>
              <a:r>
                <a:rPr lang="zh-CN" altLang="en-US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。</a:t>
              </a:r>
              <a:endPara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8" name="矩形: 圆角 9"/>
            <p:cNvSpPr/>
            <p:nvPr/>
          </p:nvSpPr>
          <p:spPr>
            <a:xfrm>
              <a:off x="8836" y="6698"/>
              <a:ext cx="832" cy="541"/>
            </a:xfrm>
            <a:prstGeom prst="roundRect">
              <a:avLst>
                <a:gd name="adj" fmla="val 2500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27000" dist="63500" dir="2700005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◇</a:t>
              </a:r>
              <a:endParaRPr lang="zh-CN" altLang="en-US" sz="20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2602" y="7024"/>
              <a:ext cx="411" cy="461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950585" y="5026025"/>
            <a:ext cx="5960745" cy="741680"/>
            <a:chOff x="8837" y="7907"/>
            <a:chExt cx="9387" cy="1168"/>
          </a:xfrm>
        </p:grpSpPr>
        <p:sp>
          <p:nvSpPr>
            <p:cNvPr id="45" name="文本框 44"/>
            <p:cNvSpPr txBox="1"/>
            <p:nvPr/>
          </p:nvSpPr>
          <p:spPr>
            <a:xfrm>
              <a:off x="9899" y="7907"/>
              <a:ext cx="8325" cy="11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相应的V与相应的</a:t>
              </a:r>
              <a:r>
                <a:rPr lang="en-US" altLang="zh-CN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   </a:t>
              </a:r>
              <a:r>
                <a:rPr lang="zh-CN" altLang="en-US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进行加权求和，就得到了模型对这句话的注意</a:t>
              </a:r>
              <a:r>
                <a:rPr lang="zh-CN" altLang="en-US" sz="200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力。</a:t>
              </a:r>
              <a:endPara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49" name="矩形: 圆角 9"/>
            <p:cNvSpPr/>
            <p:nvPr/>
          </p:nvSpPr>
          <p:spPr>
            <a:xfrm>
              <a:off x="8837" y="7946"/>
              <a:ext cx="832" cy="541"/>
            </a:xfrm>
            <a:prstGeom prst="roundRect">
              <a:avLst>
                <a:gd name="adj" fmla="val 2500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27000" dist="63500" dir="2700005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◇</a:t>
              </a:r>
              <a:endParaRPr lang="zh-CN" altLang="en-US" sz="20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l="23844" t="14317"/>
            <a:stretch>
              <a:fillRect/>
            </a:stretch>
          </p:blipFill>
          <p:spPr>
            <a:xfrm>
              <a:off x="13126" y="8044"/>
              <a:ext cx="313" cy="395"/>
            </a:xfrm>
            <a:prstGeom prst="rect">
              <a:avLst/>
            </a:prstGeom>
          </p:spPr>
        </p:pic>
      </p:grpSp>
      <p:pic>
        <p:nvPicPr>
          <p:cNvPr id="109" name="图片 108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8435" y="1619250"/>
            <a:ext cx="5485765" cy="3912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8"/>
          <a:srcRect b="26996"/>
          <a:stretch>
            <a:fillRect/>
          </a:stretch>
        </p:blipFill>
        <p:spPr>
          <a:xfrm>
            <a:off x="97790" y="1256665"/>
            <a:ext cx="5567045" cy="1614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9"/>
          <a:stretch>
            <a:fillRect/>
          </a:stretch>
        </p:blipFill>
        <p:spPr>
          <a:xfrm>
            <a:off x="97790" y="1289050"/>
            <a:ext cx="5486400" cy="4255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0" grpId="1" animBg="1"/>
      <p:bldP spid="39" grpId="0"/>
      <p:bldP spid="39" grpId="1"/>
      <p:bldP spid="42" grpId="0"/>
      <p:bldP spid="46" grpId="0" bldLvl="0" animBg="1"/>
      <p:bldP spid="42" grpId="1"/>
      <p:bldP spid="46" grpId="1" animBg="1"/>
      <p:bldP spid="47" grpId="0" bldLvl="0" animBg="1"/>
      <p:bldP spid="43" grpId="0"/>
      <p:bldP spid="47" grpId="1" animBg="1"/>
      <p:bldP spid="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（自注意力机制）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14745" y="1936750"/>
            <a:ext cx="5333365" cy="1889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Self-attention 关键点在于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K-Q-V三者都来源于 X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，通过 X 找到 X 中的关键点。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可以看作 QKV 相等，都是由词向量线性变换得到的，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并不是 Q=V=K=X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，而是 X 通过 W^k、W^q、W^v 线性变换而来</a:t>
            </a:r>
            <a:r>
              <a:rPr lang="zh-CN" altLang="en-US" sz="2000"/>
              <a:t>。</a:t>
            </a:r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14745" y="4057015"/>
            <a:ext cx="53524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也就是说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self-attention 比 attention 约束条件多了两个： 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(1) Q=K=V（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同源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 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(2) Q,K,V需要遵循attention的做法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8210" y="5946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Self-attention QKV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的计算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1146810"/>
            <a:ext cx="4083050" cy="2830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145" y="4234815"/>
            <a:ext cx="4968240" cy="154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6815" y="1915795"/>
            <a:ext cx="2969260" cy="3449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815" y="475298"/>
            <a:ext cx="7920355" cy="521970"/>
          </a:xfrm>
        </p:spPr>
        <p:txBody>
          <a:bodyPr wrap="square"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Multi-Head 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（多头注意力机制）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765" y="5433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Multi-head attention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3465" y="1115060"/>
            <a:ext cx="8303260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因为相关性有很多种不同的形式，将模型分为多个头，形成多个子空间，可以让模型去关注不同方面的信息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75955" y="3004185"/>
            <a:ext cx="356362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从图中可以看到 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Multi-Head Attention 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包含多个 Self-Attention 层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而每个头的不同点在于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W^q,W^k,W^v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不同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aae7df1d4af9a6c7233c4c010c703ab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1880235"/>
            <a:ext cx="3453765" cy="443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6" grpId="1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&amp; Norm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0245" y="1387475"/>
            <a:ext cx="4272280" cy="47377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38115" y="1595755"/>
            <a:ext cx="57080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Add指 X+MultiHeadAttention(X)，是一种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残差连接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，通常用于解决多层网络训练的问题</a:t>
            </a:r>
            <a:endParaRPr lang="zh-CN" altLang="en-US" sz="200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238115" y="3728403"/>
            <a:ext cx="6096000" cy="1114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5238115" y="2302510"/>
            <a:ext cx="5765165" cy="12731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b="0">
                <a:ea typeface="宋体" panose="02010600030101010101" pitchFamily="2" charset="-122"/>
                <a:cs typeface="+mn-lt"/>
              </a:rPr>
              <a:t>（在经过某些子层之后，子层的输出会与输入进行相加即残差连接。</a:t>
            </a:r>
            <a:r>
              <a:rPr lang="en-US" b="0">
                <a:ea typeface="宋体" panose="02010600030101010101" pitchFamily="2" charset="-122"/>
                <a:cs typeface="+mn-lt"/>
              </a:rPr>
              <a:t> </a:t>
            </a:r>
            <a:r>
              <a:rPr lang="zh-CN" b="0">
                <a:ea typeface="宋体" panose="02010600030101010101" pitchFamily="2" charset="-122"/>
                <a:cs typeface="+mn-lt"/>
              </a:rPr>
              <a:t>这个连接可以通过跳过该层来传递一定量的信息，使梯度直接流过某层，从而使得模型能够更好地捕捉输入中的细节和信息。）</a:t>
            </a:r>
            <a:endParaRPr lang="zh-CN" altLang="en-US" b="0">
              <a:ea typeface="宋体" panose="02010600030101010101" pitchFamily="2" charset="-122"/>
              <a:cs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38115" y="4996180"/>
            <a:ext cx="6025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Norm在这里是指 Layer Normalization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层归一化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，能把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输入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转化成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均值为 0 方差为1的数据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，保证数据特征分布的稳定性，避免梯度消失，加速模型收敛。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54200" y="4056380"/>
            <a:ext cx="767715" cy="260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4853"/>
          <a:stretch>
            <a:fillRect/>
          </a:stretch>
        </p:blipFill>
        <p:spPr>
          <a:xfrm>
            <a:off x="5238115" y="387350"/>
            <a:ext cx="5126355" cy="47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5" grpId="0"/>
      <p:bldP spid="103" grpId="0"/>
      <p:bldP spid="5" grpId="1"/>
      <p:bldP spid="103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 Forward(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前馈神经网络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0245" y="1387475"/>
            <a:ext cx="4272280" cy="47377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334000" y="1325880"/>
            <a:ext cx="55187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Feed Forward 层是一个两层的全连接层，第一层的激活函数为 Relu，第二层不使用激活函数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334000" y="4807585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目的是通过</a:t>
            </a:r>
            <a:r>
              <a:rPr lang="zh-CN" sz="2000" b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线性变换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，先将数据映射到高纬度的空间再映射到低纬度的空间，</a:t>
            </a:r>
            <a:r>
              <a:rPr lang="zh-CN" sz="2000" b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提取了更深层次的特征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。并且加入一定</a:t>
            </a:r>
            <a:r>
              <a:rPr lang="zh-CN" sz="2000" b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非线性变换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Relu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</a:t>
            </a:r>
            <a:r>
              <a:rPr lang="zh-CN" sz="2000" b="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提高模型学习能力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0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5" y="331470"/>
            <a:ext cx="5340350" cy="6661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892300" y="3529330"/>
            <a:ext cx="704850" cy="355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5396230" y="2044065"/>
            <a:ext cx="4713605" cy="2562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/>
      <p:bldP spid="4" grpId="1"/>
      <p:bldP spid="103" grpId="0"/>
      <p:bldP spid="10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6420" y="1272540"/>
            <a:ext cx="4272280" cy="47377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70425" y="1146810"/>
            <a:ext cx="6096000" cy="25050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Decoder block 的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第一个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Multi-Head Attention 采用了 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Masked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操作，因为在训练时输入的是句子的全部信息，但在预测时输入的句子之后是未知的，只能通过模型对第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i+1 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个词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进行预测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 Masked 操作可以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防止训练时第 i 个单词知道 i+1 个单词之后的信息，匹配真实预测情况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，便于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并行训练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提高训练效率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3514725"/>
            <a:ext cx="6877050" cy="2318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5195" y="5553075"/>
            <a:ext cx="185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黄色：遮挡部分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75000" y="4164330"/>
            <a:ext cx="514350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4" grpId="0"/>
      <p:bldP spid="4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0400" y="2572406"/>
            <a:ext cx="10858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+mj-lt"/>
              </a:rPr>
              <a:t>PART.03</a:t>
            </a:r>
            <a:endParaRPr lang="zh-CN" altLang="en-US" sz="6600" dirty="0">
              <a:solidFill>
                <a:srgbClr val="FFFFFF">
                  <a:alpha val="6000"/>
                </a:srgbClr>
              </a:solidFill>
              <a:latin typeface="+mj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3296" y="2941897"/>
            <a:ext cx="5085408" cy="73850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的优势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53296" y="3767832"/>
            <a:ext cx="5085408" cy="215265"/>
          </a:xfrm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Advantage of Attention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RNN（循环神经网络）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25500" y="1263015"/>
            <a:ext cx="93287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RNN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是一种经典的序列模型，常用在</a:t>
            </a:r>
            <a:r>
              <a:rPr lang="en-US" alt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NLP</a:t>
            </a:r>
            <a:r>
              <a:rPr lang="zh-CN" altLang="en-US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（自然语言处理）上，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它通过循环的方式将序列中的信息逐个输入到网络中，并在网络内部使用循环结构来捕捉序列中的时间依赖关系。</a:t>
            </a:r>
            <a:endParaRPr lang="zh-CN" altLang="en-US" sz="20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70255" y="2477770"/>
            <a:ext cx="9156700" cy="3818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 &amp;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955" y="1696720"/>
            <a:ext cx="7073265" cy="4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7874000" y="3342640"/>
            <a:ext cx="3829050" cy="16402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en-US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RNN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关注的序列较短，在续写生成时靠的越近的词汇对接下来生成的词汇影响越大，因此处理较长的序列时效果</a:t>
            </a:r>
            <a:r>
              <a:rPr lang="zh-CN" sz="2000" b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较差。</a:t>
            </a:r>
            <a:endParaRPr lang="zh-CN" sz="2000" b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00" y="222440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Transformer</a:t>
            </a:r>
            <a:r>
              <a:rPr 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可以并行，训练效率高</a:t>
            </a:r>
            <a:endParaRPr 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7" name="矩形: 圆角 9"/>
          <p:cNvSpPr/>
          <p:nvPr>
            <p:custDataLst>
              <p:tags r:id="rId3"/>
            </p:custDataLst>
          </p:nvPr>
        </p:nvSpPr>
        <p:spPr>
          <a:xfrm>
            <a:off x="7345680" y="2324735"/>
            <a:ext cx="528320" cy="33718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◇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: 圆角 9"/>
          <p:cNvSpPr/>
          <p:nvPr>
            <p:custDataLst>
              <p:tags r:id="rId4"/>
            </p:custDataLst>
          </p:nvPr>
        </p:nvSpPr>
        <p:spPr>
          <a:xfrm>
            <a:off x="7323455" y="3429000"/>
            <a:ext cx="528320" cy="337185"/>
          </a:xfrm>
          <a:prstGeom prst="roundRect">
            <a:avLst>
              <a:gd name="adj" fmla="val 25007"/>
            </a:avLst>
          </a:prstGeom>
          <a:solidFill>
            <a:schemeClr val="accent1"/>
          </a:solidFill>
          <a:ln>
            <a:noFill/>
          </a:ln>
          <a:effectLst>
            <a:outerShdw blurRad="127000" dist="63500" dir="2700005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p>
            <a:pPr algn="ctr"/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◇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animBg="1"/>
      <p:bldP spid="5" grpId="0" bldLvl="0" animBg="1"/>
      <p:bldP spid="5" grpId="1" animBg="1"/>
      <p:bldP spid="3" grpId="0"/>
      <p:bldP spid="1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目录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17717" y="2300969"/>
            <a:ext cx="1846660" cy="1702930"/>
            <a:chOff x="1009350" y="3406887"/>
            <a:chExt cx="1846660" cy="1702930"/>
          </a:xfrm>
        </p:grpSpPr>
        <p:sp>
          <p:nvSpPr>
            <p:cNvPr id="16" name="文本框 15"/>
            <p:cNvSpPr txBox="1"/>
            <p:nvPr/>
          </p:nvSpPr>
          <p:spPr>
            <a:xfrm>
              <a:off x="1631317" y="3406887"/>
              <a:ext cx="602729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01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27882" y="4346400"/>
              <a:ext cx="609600" cy="36893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引入</a:t>
              </a:r>
              <a:endParaRPr lang="zh-CN" altLang="en-US" sz="24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09350" y="4894552"/>
              <a:ext cx="184666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7060" y="2301240"/>
            <a:ext cx="2354580" cy="1703069"/>
            <a:chOff x="865882" y="3406887"/>
            <a:chExt cx="2253957" cy="1702945"/>
          </a:xfrm>
        </p:grpSpPr>
        <p:sp>
          <p:nvSpPr>
            <p:cNvPr id="20" name="文本框 19"/>
            <p:cNvSpPr txBox="1"/>
            <p:nvPr/>
          </p:nvSpPr>
          <p:spPr>
            <a:xfrm>
              <a:off x="1631317" y="3406887"/>
              <a:ext cx="602730" cy="6152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5882" y="4346619"/>
              <a:ext cx="2253957" cy="3689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FF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Transformer</a:t>
              </a:r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模型</a:t>
              </a:r>
              <a:endParaRPr lang="zh-CN" altLang="en-US" sz="24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22995" y="4894583"/>
              <a:ext cx="1028505" cy="2152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34791" y="2300969"/>
            <a:ext cx="2286000" cy="1703070"/>
            <a:chOff x="789682" y="3406887"/>
            <a:chExt cx="2286000" cy="1703070"/>
          </a:xfrm>
        </p:grpSpPr>
        <p:sp>
          <p:nvSpPr>
            <p:cNvPr id="24" name="文本框 23"/>
            <p:cNvSpPr txBox="1"/>
            <p:nvPr/>
          </p:nvSpPr>
          <p:spPr>
            <a:xfrm>
              <a:off x="1631317" y="3406887"/>
              <a:ext cx="602730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03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89682" y="4346400"/>
              <a:ext cx="2286000" cy="36893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FFFF"/>
                  </a:solidFill>
                  <a:latin typeface="+mj-ea"/>
                  <a:ea typeface="+mj-ea"/>
                </a:rPr>
                <a:t>Attention</a:t>
              </a:r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的优势</a:t>
              </a:r>
              <a:endParaRPr lang="zh-CN" altLang="en-US" sz="24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51327" y="4894692"/>
              <a:ext cx="1294130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Advantage 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55560" y="2300969"/>
            <a:ext cx="2286000" cy="1703070"/>
            <a:chOff x="789683" y="3406887"/>
            <a:chExt cx="2286000" cy="1703070"/>
          </a:xfrm>
        </p:grpSpPr>
        <p:sp>
          <p:nvSpPr>
            <p:cNvPr id="28" name="文本框 27"/>
            <p:cNvSpPr txBox="1"/>
            <p:nvPr/>
          </p:nvSpPr>
          <p:spPr>
            <a:xfrm>
              <a:off x="1631317" y="3406887"/>
              <a:ext cx="602730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/>
                  </a:solidFill>
                  <a:latin typeface="+mj-ea"/>
                  <a:ea typeface="+mj-ea"/>
                </a:rPr>
                <a:t>04</a:t>
              </a:r>
              <a:endParaRPr lang="zh-CN" altLang="en-US" sz="4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89683" y="4346400"/>
              <a:ext cx="2286000" cy="36893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FFFF"/>
                  </a:solidFill>
                  <a:latin typeface="+mj-ea"/>
                  <a:ea typeface="+mj-ea"/>
                </a:rPr>
                <a:t>Attention</a:t>
              </a:r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的应用</a:t>
              </a:r>
              <a:endParaRPr lang="zh-CN" altLang="en-US" sz="24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98293" y="4894692"/>
              <a:ext cx="1675765" cy="2152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 &amp;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874000" y="3342640"/>
            <a:ext cx="3829050" cy="159893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510" y="1405255"/>
            <a:ext cx="8620760" cy="1986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815" y="3474085"/>
            <a:ext cx="7990840" cy="1536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对比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RNN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（循环神经网络）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&amp;CNN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（卷积神经网络），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自注意力具有如下优点：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计算复杂度更低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顺序计算更少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最大路径长度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信息从一个数据点到另一个数据点走过的距离）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更短</a:t>
            </a:r>
            <a:endParaRPr lang="zh-CN" altLang="en-US" sz="200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85400" y="1896110"/>
            <a:ext cx="179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0400" y="2572406"/>
            <a:ext cx="10858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+mj-lt"/>
              </a:rPr>
              <a:t>PART.04</a:t>
            </a:r>
            <a:endParaRPr lang="zh-CN" altLang="en-US" sz="6600" dirty="0">
              <a:solidFill>
                <a:srgbClr val="FFFFFF">
                  <a:alpha val="6000"/>
                </a:srgbClr>
              </a:solidFill>
              <a:latin typeface="+mj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3296" y="2941897"/>
            <a:ext cx="5085408" cy="73850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dirty="0">
                <a:latin typeface="Arial" panose="020B0604020202020204" pitchFamily="34" charset="0"/>
              </a:rPr>
              <a:t>的应用</a:t>
            </a:r>
            <a:endParaRPr dirty="0">
              <a:latin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53296" y="3767832"/>
            <a:ext cx="5085408" cy="18415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Application of Attention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876935" y="1870710"/>
            <a:ext cx="3131534" cy="890270"/>
            <a:chOff x="2085975" y="2432201"/>
            <a:chExt cx="3131534" cy="890270"/>
          </a:xfrm>
        </p:grpSpPr>
        <p:sp>
          <p:nvSpPr>
            <p:cNvPr id="4" name="文本框 3"/>
            <p:cNvSpPr txBox="1"/>
            <p:nvPr/>
          </p:nvSpPr>
          <p:spPr>
            <a:xfrm>
              <a:off x="2085975" y="2432201"/>
              <a:ext cx="228600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      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自然语言处理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754" y="3043071"/>
              <a:ext cx="2992755" cy="279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2447608" y="2906913"/>
              <a:ext cx="2286000" cy="19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546225" y="2690495"/>
            <a:ext cx="1776730" cy="2540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语义分析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机器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翻译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语音识别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语音合成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98930" y="3194685"/>
            <a:ext cx="1415415" cy="468630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717" r="-781"/>
          <a:stretch>
            <a:fillRect/>
          </a:stretch>
        </p:blipFill>
        <p:spPr>
          <a:xfrm>
            <a:off x="3949065" y="2275205"/>
            <a:ext cx="7045960" cy="30264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39565" y="4831080"/>
            <a:ext cx="4336415" cy="229870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876935" y="1870710"/>
            <a:ext cx="3131534" cy="890270"/>
            <a:chOff x="2085975" y="2432201"/>
            <a:chExt cx="3131534" cy="890270"/>
          </a:xfrm>
        </p:grpSpPr>
        <p:sp>
          <p:nvSpPr>
            <p:cNvPr id="4" name="文本框 3"/>
            <p:cNvSpPr txBox="1"/>
            <p:nvPr/>
          </p:nvSpPr>
          <p:spPr>
            <a:xfrm>
              <a:off x="2085975" y="2432201"/>
              <a:ext cx="2286000" cy="30734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      </a:t>
              </a:r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</a:rPr>
                <a:t>自然语言处理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754" y="3043071"/>
              <a:ext cx="2992755" cy="279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2447608" y="2906913"/>
              <a:ext cx="2286000" cy="19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61965" y="1313815"/>
            <a:ext cx="3420110" cy="48044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9480" y="6186170"/>
            <a:ext cx="5857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Neural Speech Synthesis with Transformer Network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609090" y="2760980"/>
            <a:ext cx="1776730" cy="2540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分析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机器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翻译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语音识别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语音合成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4320" y="4298315"/>
            <a:ext cx="1557020" cy="46037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sym typeface="+mn-ea"/>
              </a:rPr>
              <a:t>Application</a:t>
            </a:r>
            <a:endParaRPr lang="en-US" altLang="zh-CN" dirty="0">
              <a:solidFill>
                <a:schemeClr val="accent1"/>
              </a:solidFill>
              <a:latin typeface="+mj-ea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4995" y="1930400"/>
            <a:ext cx="2992755" cy="307340"/>
            <a:chOff x="2224754" y="2432201"/>
            <a:chExt cx="2992755" cy="3359678"/>
          </a:xfrm>
        </p:grpSpPr>
        <p:sp>
          <p:nvSpPr>
            <p:cNvPr id="4" name="文本框 3"/>
            <p:cNvSpPr txBox="1"/>
            <p:nvPr/>
          </p:nvSpPr>
          <p:spPr>
            <a:xfrm>
              <a:off x="2911475" y="2432201"/>
              <a:ext cx="635000" cy="33596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     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754" y="3043071"/>
              <a:ext cx="2992755" cy="279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2390458" y="4481713"/>
              <a:ext cx="2286000" cy="19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881380" y="1986280"/>
            <a:ext cx="2706370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217930" y="1722120"/>
            <a:ext cx="1828800" cy="28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+mj-ea"/>
                <a:sym typeface="+mn-ea"/>
              </a:rPr>
              <a:t>计算机视觉</a:t>
            </a:r>
            <a:endParaRPr lang="zh-CN" altLang="en-US" sz="2000" dirty="0">
              <a:solidFill>
                <a:schemeClr val="accent1"/>
              </a:solidFill>
              <a:latin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9185" y="2912110"/>
            <a:ext cx="2066925" cy="1992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图像分类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物体检测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图像生成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视频处理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92905" y="1343660"/>
            <a:ext cx="7077710" cy="390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430395" y="5594985"/>
            <a:ext cx="684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transformer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ViT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模型可应用于图像分类，物体检测等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领域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sym typeface="+mn-ea"/>
              </a:rPr>
              <a:t>Application</a:t>
            </a:r>
            <a:endParaRPr lang="en-US" altLang="zh-CN" dirty="0">
              <a:solidFill>
                <a:schemeClr val="accent1"/>
              </a:solidFill>
              <a:latin typeface="+mj-ea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4995" y="1930400"/>
            <a:ext cx="2992755" cy="307340"/>
            <a:chOff x="2224754" y="2432201"/>
            <a:chExt cx="2992755" cy="3359678"/>
          </a:xfrm>
        </p:grpSpPr>
        <p:sp>
          <p:nvSpPr>
            <p:cNvPr id="4" name="文本框 3"/>
            <p:cNvSpPr txBox="1"/>
            <p:nvPr/>
          </p:nvSpPr>
          <p:spPr>
            <a:xfrm>
              <a:off x="2911475" y="2432201"/>
              <a:ext cx="635000" cy="33596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     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4754" y="3043071"/>
              <a:ext cx="2992755" cy="279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2390458" y="4481713"/>
              <a:ext cx="2286000" cy="19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854710" y="2892425"/>
            <a:ext cx="2506980" cy="1969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利用Attention机制进行图像合成，如将局部图像补全，通过低分辨率的图像还原高分辨率图像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/>
          <a:srcRect l="-1003" t="1571" r="1003" b="47450"/>
          <a:stretch>
            <a:fillRect/>
          </a:stretch>
        </p:blipFill>
        <p:spPr>
          <a:xfrm>
            <a:off x="4375150" y="1930400"/>
            <a:ext cx="6915150" cy="3077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066800" y="1722120"/>
            <a:ext cx="1828800" cy="28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计算机视觉</a:t>
            </a:r>
            <a:endParaRPr lang="zh-CN" altLang="en-US" sz="2000" dirty="0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41185" y="5440045"/>
            <a:ext cx="261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Image Transformer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4" grpId="1"/>
      <p:bldP spid="2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900430" y="2353945"/>
            <a:ext cx="3284220" cy="90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生成式大语言模型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00430" y="1798320"/>
            <a:ext cx="2992755" cy="310515"/>
            <a:chOff x="2224754" y="2432201"/>
            <a:chExt cx="2992755" cy="2068562"/>
          </a:xfrm>
        </p:grpSpPr>
        <p:sp>
          <p:nvSpPr>
            <p:cNvPr id="13" name="文本框 12"/>
            <p:cNvSpPr txBox="1"/>
            <p:nvPr>
              <p:custDataLst>
                <p:tags r:id="rId1"/>
              </p:custDataLst>
            </p:nvPr>
          </p:nvSpPr>
          <p:spPr>
            <a:xfrm>
              <a:off x="2911475" y="2432201"/>
              <a:ext cx="635000" cy="204741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     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2224754" y="3043071"/>
              <a:ext cx="2992755" cy="279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30000"/>
                </a:lnSpc>
              </a:pPr>
              <a:endPara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>
              <p:custDataLst>
                <p:tags r:id="rId3"/>
              </p:custDataLst>
            </p:nvPr>
          </p:nvCxnSpPr>
          <p:spPr>
            <a:xfrm flipV="1">
              <a:off x="2390458" y="4481713"/>
              <a:ext cx="2286000" cy="19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1386840" y="1624330"/>
            <a:ext cx="2019935" cy="370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多模态应用</a:t>
            </a:r>
            <a:endParaRPr lang="zh-CN" altLang="en-US" sz="2000" dirty="0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rcRect l="21941" r="21941"/>
          <a:stretch>
            <a:fillRect/>
          </a:stretch>
        </p:blipFill>
        <p:spPr>
          <a:xfrm>
            <a:off x="4608195" y="1355725"/>
            <a:ext cx="1659890" cy="1659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6"/>
            </p:custDataLst>
          </p:nvPr>
        </p:nvPicPr>
        <p:blipFill>
          <a:blip r:embed="rId7"/>
          <a:srcRect l="66979" t="27394" r="13552" b="28706"/>
          <a:stretch>
            <a:fillRect/>
          </a:stretch>
        </p:blipFill>
        <p:spPr>
          <a:xfrm>
            <a:off x="6908165" y="1302385"/>
            <a:ext cx="1630680" cy="1693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8"/>
          <a:srcRect l="12500" r="12500"/>
          <a:stretch>
            <a:fillRect/>
          </a:stretch>
        </p:blipFill>
        <p:spPr>
          <a:xfrm>
            <a:off x="9017635" y="1355725"/>
            <a:ext cx="1640205" cy="1640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87425" y="4044950"/>
            <a:ext cx="29057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AI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绘画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在著名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绘画模型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Stable Diffusion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中应用了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cross-attention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31970" y="3179445"/>
            <a:ext cx="6799580" cy="280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6" grpId="0"/>
      <p:bldP spid="7" grpId="0"/>
      <p:bldP spid="16" grpId="1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汇报结束</a:t>
            </a:r>
            <a:b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感谢各位观看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 You For Watching.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0400" y="2572406"/>
            <a:ext cx="10858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+mj-lt"/>
              </a:rPr>
              <a:t>PART.01</a:t>
            </a:r>
            <a:endParaRPr lang="zh-CN" altLang="en-US" sz="6600" dirty="0">
              <a:solidFill>
                <a:srgbClr val="FFFFFF">
                  <a:alpha val="6000"/>
                </a:srgbClr>
              </a:solidFill>
              <a:latin typeface="+mj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3296" y="2941897"/>
            <a:ext cx="5085408" cy="738505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</a:rPr>
              <a:t>引入</a:t>
            </a:r>
            <a:endParaRPr dirty="0">
              <a:latin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53296" y="3767832"/>
            <a:ext cx="5085408" cy="215265"/>
          </a:xfrm>
        </p:spPr>
        <p:txBody>
          <a:bodyPr/>
          <a:lstStyle/>
          <a:p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1400" y="2404110"/>
            <a:ext cx="2026285" cy="764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endParaRPr lang="en-US" altLang="zh-CN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4815" y="42849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Generative Pre-Trained Transformer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685" y="1771015"/>
            <a:ext cx="7315200" cy="1924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23710" y="4175760"/>
            <a:ext cx="2030730" cy="7480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 bldLvl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0400" y="2572406"/>
            <a:ext cx="108585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+mj-lt"/>
              </a:rPr>
              <a:t>PA</a:t>
            </a:r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RT.0</a:t>
            </a:r>
            <a:r>
              <a:rPr lang="en-US" altLang="zh-CN" sz="6600" dirty="0">
                <a:solidFill>
                  <a:srgbClr val="FFFFFF">
                    <a:alpha val="6000"/>
                  </a:srgbClr>
                </a:solidFill>
                <a:latin typeface="+mj-lt"/>
              </a:rPr>
              <a:t>2</a:t>
            </a:r>
            <a:endParaRPr lang="zh-CN" altLang="en-US" sz="6600" dirty="0">
              <a:solidFill>
                <a:srgbClr val="FFFFFF">
                  <a:alpha val="6000"/>
                </a:srgbClr>
              </a:solidFill>
              <a:latin typeface="+mj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3296" y="3065087"/>
            <a:ext cx="5085408" cy="615315"/>
          </a:xfrm>
        </p:spPr>
        <p:txBody>
          <a:bodyPr/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Transformer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模型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53296" y="3767832"/>
            <a:ext cx="5085408" cy="215265"/>
          </a:xfrm>
        </p:spPr>
        <p:txBody>
          <a:bodyPr/>
          <a:lstStyle/>
          <a:p>
            <a:r>
              <a:rPr lang="en-US" altLang="zh-CN" sz="1400" dirty="0"/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of Transformer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624085" y="2023728"/>
            <a:ext cx="943831" cy="830580"/>
          </a:xfrm>
        </p:spPr>
        <p:txBody>
          <a:bodyPr/>
          <a:lstStyle/>
          <a:p>
            <a:r>
              <a:rPr lang="en-US" altLang="zh-CN" sz="5400" dirty="0"/>
              <a:t>02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745" y="1176020"/>
            <a:ext cx="4744085" cy="5261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5216525" y="1894840"/>
            <a:ext cx="5635625" cy="3644900"/>
            <a:chOff x="8215" y="3045"/>
            <a:chExt cx="8875" cy="5740"/>
          </a:xfrm>
        </p:grpSpPr>
        <p:pic>
          <p:nvPicPr>
            <p:cNvPr id="4" name="图片 3"/>
            <p:cNvPicPr/>
            <p:nvPr/>
          </p:nvPicPr>
          <p:blipFill>
            <a:blip r:embed="rId3"/>
            <a:srcRect l="55331" t="7109" r="-1168" b="9478"/>
            <a:stretch>
              <a:fillRect/>
            </a:stretch>
          </p:blipFill>
          <p:spPr>
            <a:xfrm>
              <a:off x="13010" y="3864"/>
              <a:ext cx="4080" cy="482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5"/>
            <p:cNvPicPr/>
            <p:nvPr/>
          </p:nvPicPr>
          <p:blipFill>
            <a:blip r:embed="rId3"/>
            <a:srcRect t="-6754" r="43753" b="8033"/>
            <a:stretch>
              <a:fillRect/>
            </a:stretch>
          </p:blipFill>
          <p:spPr>
            <a:xfrm>
              <a:off x="8215" y="3045"/>
              <a:ext cx="5065" cy="574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4531360" y="59474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整体结构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4680" y="1193165"/>
            <a:ext cx="4671695" cy="493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17895" y="1511300"/>
            <a:ext cx="4177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单词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嵌入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Embedding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zh-CN" altLang="en-US" sz="200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7895" y="1910080"/>
            <a:ext cx="5049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将文字向量化，便于后续处理（如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one-hot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编码）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在模型中，文字以向量形式传输，输出的向量又可以对应解码成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文字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9475" y="2930525"/>
            <a:ext cx="417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位置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编码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Positional </a:t>
            </a:r>
            <a:r>
              <a:rPr lang="en-US" altLang="zh-CN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Encoding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zh-CN" altLang="en-US" sz="200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9475" y="3329305"/>
            <a:ext cx="4848860" cy="537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位置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编码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用PE表示，可以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用公式计算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19165" y="3818255"/>
            <a:ext cx="4962525" cy="118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017895" y="5116195"/>
            <a:ext cx="4900930" cy="64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利用正弦、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余弦函数将文字位置信息编入向量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8855" y="4874260"/>
            <a:ext cx="2037080" cy="895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197610"/>
            <a:ext cx="4272280" cy="4653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951355" y="4233545"/>
            <a:ext cx="617220" cy="1651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28645" y="3328035"/>
            <a:ext cx="617220" cy="1866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68955" y="4233545"/>
            <a:ext cx="617220" cy="1651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748790"/>
            <a:ext cx="5546090" cy="3978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3845" y="1876425"/>
            <a:ext cx="4431665" cy="3974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这张图可以较好地去理解注意力机制，其展示了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人类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在看到一幅图像时如何高效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分配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有限</a:t>
            </a:r>
            <a:r>
              <a:rPr lang="zh-CN" altLang="en-US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注意力资源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的，其中红色区域表明视觉系统更加关注的目标，从图中可以看出：人们会把注意力更多的投入到人的脸部，文本的标题以及文章的首句等位置。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而深度学习中的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注意力机制从本质上讲和人类的选择性注意力机制类似，核心目标也是</a:t>
            </a:r>
            <a:r>
              <a:rPr lang="en-US" altLang="zh-CN" sz="2000">
                <a:highlight>
                  <a:srgbClr val="FFFF00"/>
                </a:highligh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从众多信息中选出对当前任务目标更加关键的信息。</a:t>
            </a:r>
            <a:endParaRPr lang="en-US" altLang="zh-CN" sz="2000">
              <a:highlight>
                <a:srgbClr val="FFFF00"/>
              </a:highligh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bldLvl="0" animBg="1"/>
      <p:bldP spid="9" grpId="1" animBg="1"/>
      <p:bldP spid="10" grpId="0" bldLvl="0" animBg="1"/>
      <p:bldP spid="10" grpId="1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524" y="475345"/>
            <a:ext cx="5283564" cy="521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（注意力机制）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905" y="2294255"/>
            <a:ext cx="7740650" cy="31642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2150" y="1302385"/>
            <a:ext cx="10465435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简要介绍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q:query(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查询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),k:key(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键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),v:value(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值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的关系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8235" y="2350770"/>
            <a:ext cx="31534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说明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q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和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k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的相关性可以影响预测值，而相关性越大，在注意力机制中，模型对它的注意力分数（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attention score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）就越大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COMMONDATA" val="eyJoZGlkIjoiNzFjOTIxODdiZGFlMWViNjllZDBjYjE4M2RiYTE5MTU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   51PPT模板网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2779</Words>
  <Application>WPS 演示</Application>
  <PresentationFormat>宽屏</PresentationFormat>
  <Paragraphs>267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Arial</vt:lpstr>
      <vt:lpstr>微软雅黑</vt:lpstr>
      <vt:lpstr>阿里巴巴普惠体 2.0 55 Regular</vt:lpstr>
      <vt:lpstr>阿里巴巴普惠体 2.0 65 Medium</vt:lpstr>
      <vt:lpstr>华文中宋</vt:lpstr>
      <vt:lpstr>思源黑体 CN Light</vt:lpstr>
      <vt:lpstr>黑体</vt:lpstr>
      <vt:lpstr>思源黑体 CN Bold</vt:lpstr>
      <vt:lpstr>Arial Unicode MS</vt:lpstr>
      <vt:lpstr>等线</vt:lpstr>
      <vt:lpstr>Calibri</vt:lpstr>
      <vt:lpstr>Office 主题   51PPT模板网​​</vt:lpstr>
      <vt:lpstr>“ATTENTION IS ALL YOU NEED”</vt:lpstr>
      <vt:lpstr>PowerPoint 演示文稿</vt:lpstr>
      <vt:lpstr>引入</vt:lpstr>
      <vt:lpstr>Introduction</vt:lpstr>
      <vt:lpstr>Transformer 模型</vt:lpstr>
      <vt:lpstr>Model</vt:lpstr>
      <vt:lpstr>Embedding</vt:lpstr>
      <vt:lpstr>Attention（注意力机制）</vt:lpstr>
      <vt:lpstr>Attention（注意力机制）</vt:lpstr>
      <vt:lpstr>Attention（注意力机制）</vt:lpstr>
      <vt:lpstr>Attention（注意力机制）</vt:lpstr>
      <vt:lpstr>Self-attention（自注意力机制）</vt:lpstr>
      <vt:lpstr>Multi-Head Attention（多头注意力机制）</vt:lpstr>
      <vt:lpstr>Add &amp; Norm</vt:lpstr>
      <vt:lpstr>Feed Forward(前馈神经网络)</vt:lpstr>
      <vt:lpstr>Masked</vt:lpstr>
      <vt:lpstr>Attention的优势</vt:lpstr>
      <vt:lpstr>RNN（循环神经网络）</vt:lpstr>
      <vt:lpstr>Attention &amp; RNN</vt:lpstr>
      <vt:lpstr>Attention &amp; RNN</vt:lpstr>
      <vt:lpstr>Attention的应用</vt:lpstr>
      <vt:lpstr>Application</vt:lpstr>
      <vt:lpstr>Application</vt:lpstr>
      <vt:lpstr>Application</vt:lpstr>
      <vt:lpstr>Application</vt:lpstr>
      <vt:lpstr>Application</vt:lpstr>
      <vt:lpstr>汇报结束 感谢各位观看</vt:lpstr>
    </vt:vector>
  </TitlesOfParts>
  <Company>www.51pptmoban.com</Company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绿色简约风学术报告ppt模板</dc:title>
  <dc:creator>嘻嘻</dc:creator>
  <cp:keywords>P界达人</cp:keywords>
  <dc:description>51PPT模板网，幻灯片演示模板及素材免费下载！
51PPT模板网 唯一访问网址：www.51pptmoban.com</dc:description>
  <cp:lastModifiedBy>唐梓烨</cp:lastModifiedBy>
  <cp:revision>252</cp:revision>
  <dcterms:created xsi:type="dcterms:W3CDTF">2023-05-09T07:06:00Z</dcterms:created>
  <dcterms:modified xsi:type="dcterms:W3CDTF">2024-02-24T17:33:59Z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DD67BCC459604974B8C7541D0597C3CE_13</vt:lpwstr>
  </property>
  <property fmtid="{D5CDD505-2E9C-101B-9397-08002B2CF9AE}" pid="3" name="KSOProductBuildVer">
    <vt:lpwstr>2052-12.1.0.16120</vt:lpwstr>
  </property>
</Properties>
</file>